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9" r:id="rId4"/>
  </p:sldMasterIdLst>
  <p:notesMasterIdLst>
    <p:notesMasterId r:id="rId5"/>
  </p:notesMasterIdLst>
  <p:sldIdLst>
    <p:sldId id="256" r:id="rId6"/>
    <p:sldId id="257" r:id="rId7"/>
    <p:sldId id="258" r:id="rId8"/>
  </p:sldIdLst>
  <p:sldSz cy="51435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g3e13ddc53f1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g3e13ddc53f1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8" name="Shape 58"/>
        <p:cNvGrpSpPr/>
        <p:nvPr/>
      </p:nvGrpSpPr>
      <p:grpSpPr>
        <a:xfrm>
          <a:off x="0" y="0"/>
          <a:ext cx="0" cy="0"/>
          <a:chOff x="0" y="0"/>
          <a:chExt cx="0" cy="0"/>
        </a:xfrm>
      </p:grpSpPr>
      <p:sp>
        <p:nvSpPr>
          <p:cNvPr id="59" name="Google Shape;59;g3e13ddc53f1_0_1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0" name="Google Shape;60;g3e13ddc53f1_0_1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6" name="Shape 66"/>
        <p:cNvGrpSpPr/>
        <p:nvPr/>
      </p:nvGrpSpPr>
      <p:grpSpPr>
        <a:xfrm>
          <a:off x="0" y="0"/>
          <a:ext cx="0" cy="0"/>
          <a:chOff x="0" y="0"/>
          <a:chExt cx="0" cy="0"/>
        </a:xfrm>
      </p:grpSpPr>
      <p:sp>
        <p:nvSpPr>
          <p:cNvPr id="67" name="Google Shape;67;g3e13ddc53f1_0_2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8" name="Google Shape;68;g3e13ddc53f1_0_2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075"/>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0"/>
              </a:spcBef>
              <a:spcAft>
                <a:spcPts val="0"/>
              </a:spcAft>
              <a:buClr>
                <a:schemeClr val="dk2"/>
              </a:buClr>
              <a:buSzPts val="1400"/>
              <a:buChar char="○"/>
              <a:defRPr>
                <a:solidFill>
                  <a:schemeClr val="dk2"/>
                </a:solidFill>
              </a:defRPr>
            </a:lvl2pPr>
            <a:lvl3pPr indent="-317500" lvl="2" marL="1371600">
              <a:lnSpc>
                <a:spcPct val="115000"/>
              </a:lnSpc>
              <a:spcBef>
                <a:spcPts val="0"/>
              </a:spcBef>
              <a:spcAft>
                <a:spcPts val="0"/>
              </a:spcAft>
              <a:buClr>
                <a:schemeClr val="dk2"/>
              </a:buClr>
              <a:buSzPts val="1400"/>
              <a:buChar char="■"/>
              <a:defRPr>
                <a:solidFill>
                  <a:schemeClr val="dk2"/>
                </a:solidFill>
              </a:defRPr>
            </a:lvl3pPr>
            <a:lvl4pPr indent="-317500" lvl="3" marL="1828800">
              <a:lnSpc>
                <a:spcPct val="115000"/>
              </a:lnSpc>
              <a:spcBef>
                <a:spcPts val="0"/>
              </a:spcBef>
              <a:spcAft>
                <a:spcPts val="0"/>
              </a:spcAft>
              <a:buClr>
                <a:schemeClr val="dk2"/>
              </a:buClr>
              <a:buSzPts val="1400"/>
              <a:buChar char="●"/>
              <a:defRPr>
                <a:solidFill>
                  <a:schemeClr val="dk2"/>
                </a:solidFill>
              </a:defRPr>
            </a:lvl4pPr>
            <a:lvl5pPr indent="-317500" lvl="4" marL="2286000">
              <a:lnSpc>
                <a:spcPct val="115000"/>
              </a:lnSpc>
              <a:spcBef>
                <a:spcPts val="0"/>
              </a:spcBef>
              <a:spcAft>
                <a:spcPts val="0"/>
              </a:spcAft>
              <a:buClr>
                <a:schemeClr val="dk2"/>
              </a:buClr>
              <a:buSzPts val="1400"/>
              <a:buChar char="○"/>
              <a:defRPr>
                <a:solidFill>
                  <a:schemeClr val="dk2"/>
                </a:solidFill>
              </a:defRPr>
            </a:lvl5pPr>
            <a:lvl6pPr indent="-317500" lvl="5" marL="2743200">
              <a:lnSpc>
                <a:spcPct val="115000"/>
              </a:lnSpc>
              <a:spcBef>
                <a:spcPts val="0"/>
              </a:spcBef>
              <a:spcAft>
                <a:spcPts val="0"/>
              </a:spcAft>
              <a:buClr>
                <a:schemeClr val="dk2"/>
              </a:buClr>
              <a:buSzPts val="1400"/>
              <a:buChar char="■"/>
              <a:defRPr>
                <a:solidFill>
                  <a:schemeClr val="dk2"/>
                </a:solidFill>
              </a:defRPr>
            </a:lvl6pPr>
            <a:lvl7pPr indent="-317500" lvl="6" marL="3200400">
              <a:lnSpc>
                <a:spcPct val="115000"/>
              </a:lnSpc>
              <a:spcBef>
                <a:spcPts val="0"/>
              </a:spcBef>
              <a:spcAft>
                <a:spcPts val="0"/>
              </a:spcAft>
              <a:buClr>
                <a:schemeClr val="dk2"/>
              </a:buClr>
              <a:buSzPts val="1400"/>
              <a:buChar char="●"/>
              <a:defRPr>
                <a:solidFill>
                  <a:schemeClr val="dk2"/>
                </a:solidFill>
              </a:defRPr>
            </a:lvl7pPr>
            <a:lvl8pPr indent="-317500" lvl="7" marL="3657600">
              <a:lnSpc>
                <a:spcPct val="115000"/>
              </a:lnSpc>
              <a:spcBef>
                <a:spcPts val="0"/>
              </a:spcBef>
              <a:spcAft>
                <a:spcPts val="0"/>
              </a:spcAft>
              <a:buClr>
                <a:schemeClr val="dk2"/>
              </a:buClr>
              <a:buSzPts val="1400"/>
              <a:buChar char="○"/>
              <a:defRPr>
                <a:solidFill>
                  <a:schemeClr val="dk2"/>
                </a:solidFill>
              </a:defRPr>
            </a:lvl8pPr>
            <a:lvl9pPr indent="-317500" lvl="8" marL="4114800">
              <a:lnSpc>
                <a:spcPct val="115000"/>
              </a:lnSpc>
              <a:spcBef>
                <a:spcPts val="0"/>
              </a:spcBef>
              <a:spcAft>
                <a:spcPts val="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 Id="rId3" Type="http://schemas.openxmlformats.org/officeDocument/2006/relationships/hyperlink" Target="http://drive.google.com/file/d/1Tkigzc5xDR7EnECTqzKW2gpZ0buEiPcC/view" TargetMode="External"/><Relationship Id="rId4" Type="http://schemas.openxmlformats.org/officeDocument/2006/relationships/image" Target="../media/image2.jp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2"/>
        </a:solidFill>
      </p:bgPr>
    </p:bg>
    <p:spTree>
      <p:nvGrpSpPr>
        <p:cNvPr id="53" name="Shape 53"/>
        <p:cNvGrpSpPr/>
        <p:nvPr/>
      </p:nvGrpSpPr>
      <p:grpSpPr>
        <a:xfrm>
          <a:off x="0" y="0"/>
          <a:ext cx="0" cy="0"/>
          <a:chOff x="0" y="0"/>
          <a:chExt cx="0" cy="0"/>
        </a:xfrm>
      </p:grpSpPr>
      <p:sp>
        <p:nvSpPr>
          <p:cNvPr id="54" name="Google Shape;54;p13"/>
          <p:cNvSpPr/>
          <p:nvPr/>
        </p:nvSpPr>
        <p:spPr>
          <a:xfrm>
            <a:off x="194250" y="3120375"/>
            <a:ext cx="8755500" cy="1908900"/>
          </a:xfrm>
          <a:prstGeom prst="roundRect">
            <a:avLst>
              <a:gd fmla="val 16667" name="adj"/>
            </a:avLst>
          </a:prstGeom>
          <a:noFill/>
          <a:ln cap="flat" cmpd="sng" w="3810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solidFill>
                <a:schemeClr val="lt1"/>
              </a:solidFill>
            </a:endParaRPr>
          </a:p>
        </p:txBody>
      </p:sp>
      <p:sp>
        <p:nvSpPr>
          <p:cNvPr id="55" name="Google Shape;55;p13"/>
          <p:cNvSpPr/>
          <p:nvPr/>
        </p:nvSpPr>
        <p:spPr>
          <a:xfrm>
            <a:off x="896938" y="3496538"/>
            <a:ext cx="7350137" cy="548196"/>
          </a:xfrm>
          <a:prstGeom prst="rect">
            <a:avLst/>
          </a:prstGeom>
        </p:spPr>
        <p:txBody>
          <a:bodyPr>
            <a:prstTxWarp prst="textPlain"/>
          </a:bodyPr>
          <a:lstStyle/>
          <a:p>
            <a:pPr lvl="0" algn="ctr"/>
            <a:r>
              <a:rPr b="0" i="0">
                <a:ln cap="flat" cmpd="sng" w="9525">
                  <a:solidFill>
                    <a:schemeClr val="dk1"/>
                  </a:solidFill>
                  <a:prstDash val="solid"/>
                  <a:round/>
                  <a:headEnd len="sm" w="sm" type="none"/>
                  <a:tailEnd len="sm" w="sm" type="none"/>
                </a:ln>
                <a:solidFill>
                  <a:schemeClr val="dk1"/>
                </a:solidFill>
                <a:latin typeface="Montserrat"/>
              </a:rPr>
              <a:t>HE Bonner Elementary School</a:t>
            </a:r>
          </a:p>
        </p:txBody>
      </p:sp>
      <p:sp>
        <p:nvSpPr>
          <p:cNvPr id="56" name="Google Shape;56;p13"/>
          <p:cNvSpPr/>
          <p:nvPr/>
        </p:nvSpPr>
        <p:spPr>
          <a:xfrm>
            <a:off x="3159063" y="4211250"/>
            <a:ext cx="2856768" cy="414788"/>
          </a:xfrm>
          <a:prstGeom prst="rect">
            <a:avLst/>
          </a:prstGeom>
        </p:spPr>
        <p:txBody>
          <a:bodyPr>
            <a:prstTxWarp prst="textPlain"/>
          </a:bodyPr>
          <a:lstStyle/>
          <a:p>
            <a:pPr lvl="0" algn="ctr"/>
            <a:r>
              <a:rPr b="0" i="0">
                <a:ln cap="flat" cmpd="sng" w="9525">
                  <a:solidFill>
                    <a:schemeClr val="dk2"/>
                  </a:solidFill>
                  <a:prstDash val="solid"/>
                  <a:round/>
                  <a:headEnd len="sm" w="sm" type="none"/>
                  <a:tailEnd len="sm" w="sm" type="none"/>
                </a:ln>
                <a:solidFill>
                  <a:schemeClr val="dk1"/>
                </a:solidFill>
                <a:latin typeface="Montserrat"/>
              </a:rPr>
              <a:t>2025-2026</a:t>
            </a:r>
          </a:p>
        </p:txBody>
      </p:sp>
      <p:pic>
        <p:nvPicPr>
          <p:cNvPr id="57" name="Google Shape;57;p13"/>
          <p:cNvPicPr preferRelativeResize="0"/>
          <p:nvPr/>
        </p:nvPicPr>
        <p:blipFill>
          <a:blip r:embed="rId3">
            <a:alphaModFix/>
          </a:blip>
          <a:stretch>
            <a:fillRect/>
          </a:stretch>
        </p:blipFill>
        <p:spPr>
          <a:xfrm>
            <a:off x="0" y="0"/>
            <a:ext cx="9143999" cy="3037822"/>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4CCCC"/>
        </a:solidFill>
      </p:bgPr>
    </p:bg>
    <p:spTree>
      <p:nvGrpSpPr>
        <p:cNvPr id="61" name="Shape 61"/>
        <p:cNvGrpSpPr/>
        <p:nvPr/>
      </p:nvGrpSpPr>
      <p:grpSpPr>
        <a:xfrm>
          <a:off x="0" y="0"/>
          <a:ext cx="0" cy="0"/>
          <a:chOff x="0" y="0"/>
          <a:chExt cx="0" cy="0"/>
        </a:xfrm>
      </p:grpSpPr>
      <p:sp>
        <p:nvSpPr>
          <p:cNvPr id="62" name="Google Shape;62;p14"/>
          <p:cNvSpPr txBox="1"/>
          <p:nvPr>
            <p:ph type="ctrTitle"/>
          </p:nvPr>
        </p:nvSpPr>
        <p:spPr>
          <a:xfrm>
            <a:off x="360050" y="233800"/>
            <a:ext cx="8520600" cy="8703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SzPts val="990"/>
              <a:buNone/>
            </a:pPr>
            <a:r>
              <a:rPr lang="en" sz="2580">
                <a:latin typeface="Cambria"/>
                <a:ea typeface="Cambria"/>
                <a:cs typeface="Cambria"/>
                <a:sym typeface="Cambria"/>
              </a:rPr>
              <a:t>Creating </a:t>
            </a:r>
            <a:r>
              <a:rPr lang="en" sz="2580">
                <a:latin typeface="Cambria"/>
                <a:ea typeface="Cambria"/>
                <a:cs typeface="Cambria"/>
                <a:sym typeface="Cambria"/>
              </a:rPr>
              <a:t>Together</a:t>
            </a:r>
            <a:r>
              <a:rPr lang="en" sz="2580">
                <a:latin typeface="Cambria"/>
                <a:ea typeface="Cambria"/>
                <a:cs typeface="Cambria"/>
                <a:sym typeface="Cambria"/>
              </a:rPr>
              <a:t>: </a:t>
            </a:r>
            <a:endParaRPr sz="2580">
              <a:latin typeface="Cambria"/>
              <a:ea typeface="Cambria"/>
              <a:cs typeface="Cambria"/>
              <a:sym typeface="Cambria"/>
            </a:endParaRPr>
          </a:p>
          <a:p>
            <a:pPr indent="0" lvl="0" marL="0" rtl="0" algn="ctr">
              <a:spcBef>
                <a:spcPts val="0"/>
              </a:spcBef>
              <a:spcAft>
                <a:spcPts val="0"/>
              </a:spcAft>
              <a:buSzPts val="990"/>
              <a:buNone/>
            </a:pPr>
            <a:r>
              <a:rPr lang="en" sz="2580">
                <a:latin typeface="Cambria"/>
                <a:ea typeface="Cambria"/>
                <a:cs typeface="Cambria"/>
                <a:sym typeface="Cambria"/>
              </a:rPr>
              <a:t>Building Community Through Unified Art Buddies</a:t>
            </a:r>
            <a:endParaRPr sz="2580">
              <a:latin typeface="Cambria"/>
              <a:ea typeface="Cambria"/>
              <a:cs typeface="Cambria"/>
              <a:sym typeface="Cambria"/>
            </a:endParaRPr>
          </a:p>
        </p:txBody>
      </p:sp>
      <p:sp>
        <p:nvSpPr>
          <p:cNvPr id="63" name="Google Shape;63;p14"/>
          <p:cNvSpPr txBox="1"/>
          <p:nvPr>
            <p:ph idx="1" type="subTitle"/>
          </p:nvPr>
        </p:nvSpPr>
        <p:spPr>
          <a:xfrm>
            <a:off x="0" y="74600"/>
            <a:ext cx="1460100" cy="370800"/>
          </a:xfrm>
          <a:prstGeom prst="rect">
            <a:avLst/>
          </a:prstGeom>
        </p:spPr>
        <p:txBody>
          <a:bodyPr anchorCtr="0" anchor="t" bIns="91425" lIns="91425" spcFirstLastPara="1" rIns="91425" wrap="square" tIns="91425">
            <a:normAutofit fontScale="55000" lnSpcReduction="20000"/>
          </a:bodyPr>
          <a:lstStyle/>
          <a:p>
            <a:pPr indent="0" lvl="0" marL="0" rtl="0" algn="ctr">
              <a:spcBef>
                <a:spcPts val="0"/>
              </a:spcBef>
              <a:spcAft>
                <a:spcPts val="0"/>
              </a:spcAft>
              <a:buNone/>
            </a:pPr>
            <a:r>
              <a:rPr lang="en">
                <a:solidFill>
                  <a:schemeClr val="dk1"/>
                </a:solidFill>
                <a:latin typeface="Cambria"/>
                <a:ea typeface="Cambria"/>
                <a:cs typeface="Cambria"/>
                <a:sym typeface="Cambria"/>
              </a:rPr>
              <a:t>2025-2026</a:t>
            </a:r>
            <a:endParaRPr>
              <a:solidFill>
                <a:schemeClr val="dk1"/>
              </a:solidFill>
              <a:latin typeface="Cambria"/>
              <a:ea typeface="Cambria"/>
              <a:cs typeface="Cambria"/>
              <a:sym typeface="Cambria"/>
            </a:endParaRPr>
          </a:p>
        </p:txBody>
      </p:sp>
      <p:sp>
        <p:nvSpPr>
          <p:cNvPr id="64" name="Google Shape;64;p14"/>
          <p:cNvSpPr txBox="1"/>
          <p:nvPr/>
        </p:nvSpPr>
        <p:spPr>
          <a:xfrm>
            <a:off x="273800" y="3523000"/>
            <a:ext cx="8693100" cy="1369800"/>
          </a:xfrm>
          <a:prstGeom prst="rect">
            <a:avLst/>
          </a:prstGeom>
          <a:noFill/>
          <a:ln cap="flat" cmpd="sng" w="19050">
            <a:solidFill>
              <a:srgbClr val="000000"/>
            </a:solidFill>
            <a:prstDash val="solid"/>
            <a:round/>
            <a:headEnd len="sm" w="sm" type="none"/>
            <a:tailEnd len="sm" w="sm" type="none"/>
          </a:ln>
        </p:spPr>
        <p:txBody>
          <a:bodyPr anchorCtr="0" anchor="t" bIns="91425" lIns="91425" spcFirstLastPara="1" rIns="91425" wrap="square" tIns="91425">
            <a:spAutoFit/>
          </a:bodyPr>
          <a:lstStyle/>
          <a:p>
            <a:pPr indent="0" lvl="0" marL="0" rtl="0" algn="ctr">
              <a:spcBef>
                <a:spcPts val="0"/>
              </a:spcBef>
              <a:spcAft>
                <a:spcPts val="0"/>
              </a:spcAft>
              <a:buNone/>
            </a:pPr>
            <a:r>
              <a:rPr lang="en" sz="1100">
                <a:solidFill>
                  <a:schemeClr val="dk1"/>
                </a:solidFill>
                <a:latin typeface="Cambria"/>
                <a:ea typeface="Cambria"/>
                <a:cs typeface="Cambria"/>
                <a:sym typeface="Cambria"/>
              </a:rPr>
              <a:t>After years of planning and dedication, H.E. Bonner finally launched its Peer Buddies program in the Visual Art classroom during the 2025-2026 school year. What began as a vision back in 2019-2020 has become a reality—a thoughtfully designed initiative to integrate peer support into our self-contained, modified art classroom. This program serves students whose Least Restrictive Environment (LRE) is best supported through a specialized, separate art class rather than the mainstream art setting. By pairing peer buddies with our students, we've created a collaborative learning environment that fosters meaningful connections, peer mentorship, and inclusive artistic growth. Starting in January 2026, our Visual Art Peer Buddies program has already begun transforming our classroom culture—building community, enhancing student engagement, and creating authentic opportunities for all learners to thrive together through creative expression.</a:t>
            </a:r>
            <a:endParaRPr sz="1100">
              <a:solidFill>
                <a:schemeClr val="dk1"/>
              </a:solidFill>
              <a:latin typeface="Cambria"/>
              <a:ea typeface="Cambria"/>
              <a:cs typeface="Cambria"/>
              <a:sym typeface="Cambria"/>
            </a:endParaRPr>
          </a:p>
        </p:txBody>
      </p:sp>
      <p:pic>
        <p:nvPicPr>
          <p:cNvPr id="65" name="Google Shape;65;p14" title="Creating Together: Building Community Through Unified Art Buddies.mp4">
            <a:hlinkClick r:id="rId3"/>
          </p:cNvPr>
          <p:cNvPicPr preferRelativeResize="0"/>
          <p:nvPr/>
        </p:nvPicPr>
        <p:blipFill>
          <a:blip r:embed="rId4">
            <a:alphaModFix/>
          </a:blip>
          <a:stretch>
            <a:fillRect/>
          </a:stretch>
        </p:blipFill>
        <p:spPr>
          <a:xfrm>
            <a:off x="2692800" y="1256500"/>
            <a:ext cx="3758400" cy="2114100"/>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5"/>
                                        </p:tgtEl>
                                        <p:attrNameLst>
                                          <p:attrName>style.visibility</p:attrName>
                                        </p:attrNameLst>
                                      </p:cBhvr>
                                      <p:to>
                                        <p:strVal val="visible"/>
                                      </p:to>
                                    </p:set>
                                    <p:animEffect filter="fade" transition="in">
                                      <p:cBhvr>
                                        <p:cTn dur="1000"/>
                                        <p:tgtEl>
                                          <p:spTgt spid="65"/>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4CCCC"/>
        </a:solidFill>
      </p:bgPr>
    </p:bg>
    <p:spTree>
      <p:nvGrpSpPr>
        <p:cNvPr id="69" name="Shape 69"/>
        <p:cNvGrpSpPr/>
        <p:nvPr/>
      </p:nvGrpSpPr>
      <p:grpSpPr>
        <a:xfrm>
          <a:off x="0" y="0"/>
          <a:ext cx="0" cy="0"/>
          <a:chOff x="0" y="0"/>
          <a:chExt cx="0" cy="0"/>
        </a:xfrm>
      </p:grpSpPr>
      <p:sp>
        <p:nvSpPr>
          <p:cNvPr id="70" name="Google Shape;70;p15"/>
          <p:cNvSpPr txBox="1"/>
          <p:nvPr/>
        </p:nvSpPr>
        <p:spPr>
          <a:xfrm>
            <a:off x="272150" y="3367450"/>
            <a:ext cx="8696400" cy="1421400"/>
          </a:xfrm>
          <a:prstGeom prst="rect">
            <a:avLst/>
          </a:prstGeom>
          <a:solidFill>
            <a:srgbClr val="F4CCCC"/>
          </a:solidFill>
          <a:ln cap="flat" cmpd="sng" w="19050">
            <a:solidFill>
              <a:srgbClr val="000000"/>
            </a:solidFill>
            <a:prstDash val="solid"/>
            <a:round/>
            <a:headEnd len="sm" w="sm" type="none"/>
            <a:tailEnd len="sm" w="sm" type="none"/>
          </a:ln>
        </p:spPr>
        <p:txBody>
          <a:bodyPr anchorCtr="0" anchor="t" bIns="91425" lIns="91425" spcFirstLastPara="1" rIns="91425" wrap="square" tIns="91425">
            <a:normAutofit fontScale="47500"/>
          </a:bodyPr>
          <a:lstStyle/>
          <a:p>
            <a:pPr indent="0" lvl="0" marL="0" rtl="0" algn="ctr">
              <a:lnSpc>
                <a:spcPct val="115000"/>
              </a:lnSpc>
              <a:spcBef>
                <a:spcPts val="0"/>
              </a:spcBef>
              <a:spcAft>
                <a:spcPts val="0"/>
              </a:spcAft>
              <a:buNone/>
            </a:pPr>
            <a:r>
              <a:rPr b="1" lang="en" sz="1800">
                <a:solidFill>
                  <a:srgbClr val="000000"/>
                </a:solidFill>
                <a:latin typeface="Cambria"/>
                <a:ea typeface="Cambria"/>
                <a:cs typeface="Cambria"/>
                <a:sym typeface="Cambria"/>
              </a:rPr>
              <a:t>Standards Connections</a:t>
            </a:r>
            <a:endParaRPr b="1" sz="1800">
              <a:solidFill>
                <a:srgbClr val="000000"/>
              </a:solidFill>
              <a:latin typeface="Cambria"/>
              <a:ea typeface="Cambria"/>
              <a:cs typeface="Cambria"/>
              <a:sym typeface="Cambria"/>
            </a:endParaRPr>
          </a:p>
          <a:p>
            <a:pPr indent="0" lvl="0" marL="0" rtl="0" algn="l">
              <a:lnSpc>
                <a:spcPct val="115000"/>
              </a:lnSpc>
              <a:spcBef>
                <a:spcPts val="0"/>
              </a:spcBef>
              <a:spcAft>
                <a:spcPts val="0"/>
              </a:spcAft>
              <a:buNone/>
            </a:pPr>
            <a:r>
              <a:rPr b="1" lang="en" sz="1800">
                <a:latin typeface="Cambria"/>
                <a:ea typeface="Cambria"/>
                <a:cs typeface="Cambria"/>
                <a:sym typeface="Cambria"/>
              </a:rPr>
              <a:t>VA.CR.NL.1 – I can name and use some of the elements of art to express ideas</a:t>
            </a:r>
            <a:endParaRPr b="1" sz="1800">
              <a:latin typeface="Cambria"/>
              <a:ea typeface="Cambria"/>
              <a:cs typeface="Cambria"/>
              <a:sym typeface="Cambria"/>
            </a:endParaRPr>
          </a:p>
          <a:p>
            <a:pPr indent="-282893" lvl="0" marL="457200" rtl="0" algn="l">
              <a:lnSpc>
                <a:spcPct val="115000"/>
              </a:lnSpc>
              <a:spcBef>
                <a:spcPts val="0"/>
              </a:spcBef>
              <a:spcAft>
                <a:spcPts val="0"/>
              </a:spcAft>
              <a:buSzPct val="100000"/>
              <a:buFont typeface="Cambria"/>
              <a:buChar char="●"/>
            </a:pPr>
            <a:r>
              <a:rPr lang="en" sz="1800">
                <a:latin typeface="Cambria"/>
                <a:ea typeface="Cambria"/>
                <a:cs typeface="Cambria"/>
                <a:sym typeface="Cambria"/>
              </a:rPr>
              <a:t>VA.CR.NL.1.1 – I can use elements of art to communicate a story.</a:t>
            </a:r>
            <a:endParaRPr sz="1800">
              <a:latin typeface="Cambria"/>
              <a:ea typeface="Cambria"/>
              <a:cs typeface="Cambria"/>
              <a:sym typeface="Cambria"/>
            </a:endParaRPr>
          </a:p>
          <a:p>
            <a:pPr indent="-282893" lvl="0" marL="457200" rtl="0" algn="l">
              <a:lnSpc>
                <a:spcPct val="115000"/>
              </a:lnSpc>
              <a:spcBef>
                <a:spcPts val="0"/>
              </a:spcBef>
              <a:spcAft>
                <a:spcPts val="0"/>
              </a:spcAft>
              <a:buSzPct val="100000"/>
              <a:buFont typeface="Cambria"/>
              <a:buChar char="●"/>
            </a:pPr>
            <a:r>
              <a:rPr lang="en" sz="1800">
                <a:latin typeface="Cambria"/>
                <a:ea typeface="Cambria"/>
                <a:cs typeface="Cambria"/>
                <a:sym typeface="Cambria"/>
              </a:rPr>
              <a:t>VA.CR.NL.1.2 – I can select elements of art to construct two-dimensional or three-dimensional artwork.</a:t>
            </a:r>
            <a:endParaRPr sz="1800">
              <a:latin typeface="Cambria"/>
              <a:ea typeface="Cambria"/>
              <a:cs typeface="Cambria"/>
              <a:sym typeface="Cambria"/>
            </a:endParaRPr>
          </a:p>
          <a:p>
            <a:pPr indent="0" lvl="0" marL="0" rtl="0" algn="l">
              <a:lnSpc>
                <a:spcPct val="115000"/>
              </a:lnSpc>
              <a:spcBef>
                <a:spcPts val="0"/>
              </a:spcBef>
              <a:spcAft>
                <a:spcPts val="0"/>
              </a:spcAft>
              <a:buNone/>
            </a:pPr>
            <a:r>
              <a:rPr b="1" lang="en" sz="1800">
                <a:latin typeface="Cambria"/>
                <a:ea typeface="Cambria"/>
                <a:cs typeface="Cambria"/>
                <a:sym typeface="Cambria"/>
              </a:rPr>
              <a:t>Profile of a South Carolina Graduate: World Class Skill- Collaboration and teamwork </a:t>
            </a:r>
            <a:endParaRPr b="1" sz="1800">
              <a:latin typeface="Cambria"/>
              <a:ea typeface="Cambria"/>
              <a:cs typeface="Cambria"/>
              <a:sym typeface="Cambria"/>
            </a:endParaRPr>
          </a:p>
          <a:p>
            <a:pPr indent="-282893" lvl="0" marL="457200" rtl="0" algn="l">
              <a:lnSpc>
                <a:spcPct val="115000"/>
              </a:lnSpc>
              <a:spcBef>
                <a:spcPts val="0"/>
              </a:spcBef>
              <a:spcAft>
                <a:spcPts val="0"/>
              </a:spcAft>
              <a:buSzPct val="100000"/>
              <a:buFont typeface="Cambria"/>
              <a:buChar char="●"/>
            </a:pPr>
            <a:r>
              <a:rPr lang="en" sz="1800">
                <a:latin typeface="Cambria"/>
                <a:ea typeface="Cambria"/>
                <a:cs typeface="Cambria"/>
                <a:sym typeface="Cambria"/>
              </a:rPr>
              <a:t>We believe this artifact demonstrates our commitment to reaching all students in visual art and meeting rigorous academic standards in a modified setting. Beyond academics, this initiative exemplifies the world-class skills outlined in the Profile of the South Carolina Graduate—fostering collaboration, communication, creativity, and critical thinking through authentic peer partnerships and inclusive artistic practice.</a:t>
            </a:r>
            <a:endParaRPr sz="1800">
              <a:latin typeface="Cambria"/>
              <a:ea typeface="Cambria"/>
              <a:cs typeface="Cambria"/>
              <a:sym typeface="Cambria"/>
            </a:endParaRPr>
          </a:p>
        </p:txBody>
      </p:sp>
      <p:sp>
        <p:nvSpPr>
          <p:cNvPr id="71" name="Google Shape;71;p15"/>
          <p:cNvSpPr txBox="1"/>
          <p:nvPr>
            <p:ph idx="4294967295" type="body"/>
          </p:nvPr>
        </p:nvSpPr>
        <p:spPr>
          <a:xfrm>
            <a:off x="272150" y="1406350"/>
            <a:ext cx="4299900" cy="1703700"/>
          </a:xfrm>
          <a:prstGeom prst="rect">
            <a:avLst/>
          </a:prstGeom>
          <a:solidFill>
            <a:srgbClr val="F4CCCC"/>
          </a:solidFill>
          <a:ln cap="flat" cmpd="sng" w="19050">
            <a:solidFill>
              <a:srgbClr val="000000"/>
            </a:solidFill>
            <a:prstDash val="solid"/>
            <a:round/>
            <a:headEnd len="sm" w="sm" type="none"/>
            <a:tailEnd len="sm" w="sm" type="none"/>
          </a:ln>
        </p:spPr>
        <p:txBody>
          <a:bodyPr anchorCtr="0" anchor="t" bIns="91425" lIns="91425" spcFirstLastPara="1" rIns="91425" wrap="square" tIns="91425">
            <a:normAutofit fontScale="47500"/>
          </a:bodyPr>
          <a:lstStyle/>
          <a:p>
            <a:pPr indent="0" lvl="0" marL="0" rtl="0" algn="ctr">
              <a:spcBef>
                <a:spcPts val="0"/>
              </a:spcBef>
              <a:spcAft>
                <a:spcPts val="0"/>
              </a:spcAft>
              <a:buNone/>
            </a:pPr>
            <a:r>
              <a:rPr b="1" lang="en">
                <a:solidFill>
                  <a:schemeClr val="dk1"/>
                </a:solidFill>
                <a:latin typeface="Cambria"/>
                <a:ea typeface="Cambria"/>
                <a:cs typeface="Cambria"/>
                <a:sym typeface="Cambria"/>
              </a:rPr>
              <a:t>Strategic Arts Plan</a:t>
            </a:r>
            <a:endParaRPr b="1">
              <a:solidFill>
                <a:schemeClr val="dk1"/>
              </a:solidFill>
              <a:latin typeface="Cambria"/>
              <a:ea typeface="Cambria"/>
              <a:cs typeface="Cambria"/>
              <a:sym typeface="Cambria"/>
            </a:endParaRPr>
          </a:p>
          <a:p>
            <a:pPr indent="0" lvl="0" marL="0" rtl="0" algn="l">
              <a:spcBef>
                <a:spcPts val="0"/>
              </a:spcBef>
              <a:spcAft>
                <a:spcPts val="0"/>
              </a:spcAft>
              <a:buNone/>
            </a:pPr>
            <a:r>
              <a:rPr b="1" lang="en">
                <a:solidFill>
                  <a:schemeClr val="dk1"/>
                </a:solidFill>
                <a:latin typeface="Cambria"/>
                <a:ea typeface="Cambria"/>
                <a:cs typeface="Cambria"/>
                <a:sym typeface="Cambria"/>
              </a:rPr>
              <a:t>Arts Education Goal Statement: </a:t>
            </a:r>
            <a:r>
              <a:rPr lang="en">
                <a:solidFill>
                  <a:schemeClr val="dk1"/>
                </a:solidFill>
                <a:latin typeface="Cambria"/>
                <a:ea typeface="Cambria"/>
                <a:cs typeface="Cambria"/>
                <a:sym typeface="Cambria"/>
              </a:rPr>
              <a:t>Strengthen Arts curriculum and instruction for all students to improve achievement in the Arts over the next three years</a:t>
            </a:r>
            <a:endParaRPr>
              <a:solidFill>
                <a:schemeClr val="dk1"/>
              </a:solidFill>
              <a:latin typeface="Cambria"/>
              <a:ea typeface="Cambria"/>
              <a:cs typeface="Cambria"/>
              <a:sym typeface="Cambria"/>
            </a:endParaRPr>
          </a:p>
          <a:p>
            <a:pPr indent="0" lvl="0" marL="0" rtl="0" algn="l">
              <a:spcBef>
                <a:spcPts val="0"/>
              </a:spcBef>
              <a:spcAft>
                <a:spcPts val="0"/>
              </a:spcAft>
              <a:buNone/>
            </a:pPr>
            <a:r>
              <a:rPr b="1" lang="en">
                <a:solidFill>
                  <a:schemeClr val="dk1"/>
                </a:solidFill>
                <a:latin typeface="Cambria"/>
                <a:ea typeface="Cambria"/>
                <a:cs typeface="Cambria"/>
                <a:sym typeface="Cambria"/>
              </a:rPr>
              <a:t>Objective 2 of 3: </a:t>
            </a:r>
            <a:r>
              <a:rPr lang="en">
                <a:solidFill>
                  <a:schemeClr val="dk1"/>
                </a:solidFill>
                <a:latin typeface="Cambria"/>
                <a:ea typeface="Cambria"/>
                <a:cs typeface="Cambria"/>
                <a:sym typeface="Cambria"/>
              </a:rPr>
              <a:t> Continue supporting the Arts Program for students with exceptionalities and pre-kindergarten students over the next three years</a:t>
            </a:r>
            <a:endParaRPr>
              <a:solidFill>
                <a:schemeClr val="dk1"/>
              </a:solidFill>
              <a:latin typeface="Cambria"/>
              <a:ea typeface="Cambria"/>
              <a:cs typeface="Cambria"/>
              <a:sym typeface="Cambria"/>
            </a:endParaRPr>
          </a:p>
          <a:p>
            <a:pPr indent="0" lvl="0" marL="0" rtl="0" algn="l">
              <a:spcBef>
                <a:spcPts val="0"/>
              </a:spcBef>
              <a:spcAft>
                <a:spcPts val="0"/>
              </a:spcAft>
              <a:buNone/>
            </a:pPr>
            <a:r>
              <a:rPr b="1" lang="en">
                <a:solidFill>
                  <a:schemeClr val="dk1"/>
                </a:solidFill>
                <a:latin typeface="Cambria"/>
                <a:ea typeface="Cambria"/>
                <a:cs typeface="Cambria"/>
                <a:sym typeface="Cambria"/>
              </a:rPr>
              <a:t>Action Step C.</a:t>
            </a:r>
            <a:r>
              <a:rPr lang="en">
                <a:solidFill>
                  <a:schemeClr val="dk1"/>
                </a:solidFill>
                <a:latin typeface="Cambria"/>
                <a:ea typeface="Cambria"/>
                <a:cs typeface="Cambria"/>
                <a:sym typeface="Cambria"/>
              </a:rPr>
              <a:t> C. Continue implementing classroom peer support in our unified arts classes through the Renaissance Team, building on the visual art initiative started in the 2025-2026 school year</a:t>
            </a:r>
            <a:endParaRPr>
              <a:solidFill>
                <a:schemeClr val="dk1"/>
              </a:solidFill>
              <a:latin typeface="Cambria"/>
              <a:ea typeface="Cambria"/>
              <a:cs typeface="Cambria"/>
              <a:sym typeface="Cambria"/>
            </a:endParaRPr>
          </a:p>
          <a:p>
            <a:pPr indent="0" lvl="0" marL="0" rtl="0" algn="l">
              <a:spcBef>
                <a:spcPts val="0"/>
              </a:spcBef>
              <a:spcAft>
                <a:spcPts val="0"/>
              </a:spcAft>
              <a:buNone/>
            </a:pPr>
            <a:r>
              <a:rPr lang="en">
                <a:solidFill>
                  <a:schemeClr val="dk1"/>
                </a:solidFill>
                <a:latin typeface="Cambria"/>
                <a:ea typeface="Cambria"/>
                <a:cs typeface="Cambria"/>
                <a:sym typeface="Cambria"/>
              </a:rPr>
              <a:t>** Action step represents SAP FY27-29, showing the continuation of this goal </a:t>
            </a:r>
            <a:endParaRPr>
              <a:solidFill>
                <a:schemeClr val="dk1"/>
              </a:solidFill>
              <a:latin typeface="Cambria"/>
              <a:ea typeface="Cambria"/>
              <a:cs typeface="Cambria"/>
              <a:sym typeface="Cambria"/>
            </a:endParaRPr>
          </a:p>
        </p:txBody>
      </p:sp>
      <p:sp>
        <p:nvSpPr>
          <p:cNvPr id="72" name="Google Shape;72;p15"/>
          <p:cNvSpPr txBox="1"/>
          <p:nvPr>
            <p:ph idx="4294967295" type="body"/>
          </p:nvPr>
        </p:nvSpPr>
        <p:spPr>
          <a:xfrm>
            <a:off x="4668650" y="1406350"/>
            <a:ext cx="4299900" cy="1703700"/>
          </a:xfrm>
          <a:prstGeom prst="rect">
            <a:avLst/>
          </a:prstGeom>
          <a:solidFill>
            <a:srgbClr val="F4CCCC"/>
          </a:solidFill>
          <a:ln cap="flat" cmpd="sng" w="19050">
            <a:solidFill>
              <a:srgbClr val="000000"/>
            </a:solidFill>
            <a:prstDash val="solid"/>
            <a:round/>
            <a:headEnd len="sm" w="sm" type="none"/>
            <a:tailEnd len="sm" w="sm" type="none"/>
          </a:ln>
        </p:spPr>
        <p:txBody>
          <a:bodyPr anchorCtr="0" anchor="t" bIns="91425" lIns="91425" spcFirstLastPara="1" rIns="91425" wrap="square" tIns="91425">
            <a:normAutofit fontScale="62500" lnSpcReduction="10000"/>
          </a:bodyPr>
          <a:lstStyle/>
          <a:p>
            <a:pPr indent="0" lvl="0" marL="0" rtl="0" algn="ctr">
              <a:spcBef>
                <a:spcPts val="0"/>
              </a:spcBef>
              <a:spcAft>
                <a:spcPts val="0"/>
              </a:spcAft>
              <a:buNone/>
            </a:pPr>
            <a:r>
              <a:rPr b="1" lang="en">
                <a:solidFill>
                  <a:schemeClr val="dk1"/>
                </a:solidFill>
                <a:latin typeface="Cambria"/>
                <a:ea typeface="Cambria"/>
                <a:cs typeface="Cambria"/>
                <a:sym typeface="Cambria"/>
              </a:rPr>
              <a:t>Philosophy Connection</a:t>
            </a:r>
            <a:endParaRPr b="1">
              <a:solidFill>
                <a:schemeClr val="dk1"/>
              </a:solidFill>
              <a:latin typeface="Cambria"/>
              <a:ea typeface="Cambria"/>
              <a:cs typeface="Cambria"/>
              <a:sym typeface="Cambria"/>
            </a:endParaRPr>
          </a:p>
          <a:p>
            <a:pPr indent="0" lvl="0" marL="0" rtl="0" algn="l">
              <a:spcBef>
                <a:spcPts val="0"/>
              </a:spcBef>
              <a:spcAft>
                <a:spcPts val="0"/>
              </a:spcAft>
              <a:buNone/>
            </a:pPr>
            <a:r>
              <a:rPr lang="en">
                <a:solidFill>
                  <a:schemeClr val="dk1"/>
                </a:solidFill>
                <a:latin typeface="Cambria"/>
                <a:ea typeface="Cambria"/>
                <a:cs typeface="Cambria"/>
                <a:sym typeface="Cambria"/>
              </a:rPr>
              <a:t>This artifact demonstrates our commitment to </a:t>
            </a:r>
            <a:r>
              <a:rPr b="1" lang="en">
                <a:solidFill>
                  <a:schemeClr val="dk1"/>
                </a:solidFill>
                <a:latin typeface="Cambria"/>
                <a:ea typeface="Cambria"/>
                <a:cs typeface="Cambria"/>
                <a:sym typeface="Cambria"/>
              </a:rPr>
              <a:t>defining</a:t>
            </a:r>
            <a:r>
              <a:rPr lang="en">
                <a:solidFill>
                  <a:schemeClr val="dk1"/>
                </a:solidFill>
                <a:latin typeface="Cambria"/>
                <a:ea typeface="Cambria"/>
                <a:cs typeface="Cambria"/>
                <a:sym typeface="Cambria"/>
              </a:rPr>
              <a:t> an inclusive arts </a:t>
            </a:r>
            <a:r>
              <a:rPr b="1" lang="en">
                <a:solidFill>
                  <a:schemeClr val="dk1"/>
                </a:solidFill>
                <a:latin typeface="Cambria"/>
                <a:ea typeface="Cambria"/>
                <a:cs typeface="Cambria"/>
                <a:sym typeface="Cambria"/>
              </a:rPr>
              <a:t>culture</a:t>
            </a:r>
            <a:r>
              <a:rPr lang="en">
                <a:solidFill>
                  <a:schemeClr val="dk1"/>
                </a:solidFill>
                <a:latin typeface="Cambria"/>
                <a:ea typeface="Cambria"/>
                <a:cs typeface="Cambria"/>
                <a:sym typeface="Cambria"/>
              </a:rPr>
              <a:t>. We believe in arts for all and arts education delivered in appropriate and accessible way. Our peer buddy program exemplifies this value by providing all students access to the visual art curriculum, allowing them to create alongside their peers and build meaningful connections. This innovative embodies our school culture of arts for all.  </a:t>
            </a:r>
            <a:endParaRPr>
              <a:solidFill>
                <a:schemeClr val="dk1"/>
              </a:solidFill>
              <a:latin typeface="Cambria"/>
              <a:ea typeface="Cambria"/>
              <a:cs typeface="Cambria"/>
              <a:sym typeface="Cambria"/>
            </a:endParaRPr>
          </a:p>
        </p:txBody>
      </p:sp>
      <p:sp>
        <p:nvSpPr>
          <p:cNvPr id="73" name="Google Shape;73;p15"/>
          <p:cNvSpPr txBox="1"/>
          <p:nvPr>
            <p:ph type="ctrTitle"/>
          </p:nvPr>
        </p:nvSpPr>
        <p:spPr>
          <a:xfrm>
            <a:off x="360050" y="233800"/>
            <a:ext cx="8520600" cy="8703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Clr>
                <a:schemeClr val="dk1"/>
              </a:buClr>
              <a:buSzPts val="990"/>
              <a:buFont typeface="Arial"/>
              <a:buNone/>
            </a:pPr>
            <a:r>
              <a:rPr lang="en" sz="2580">
                <a:latin typeface="Cambria"/>
                <a:ea typeface="Cambria"/>
                <a:cs typeface="Cambria"/>
                <a:sym typeface="Cambria"/>
              </a:rPr>
              <a:t>Creating Together: </a:t>
            </a:r>
            <a:endParaRPr sz="2580">
              <a:latin typeface="Cambria"/>
              <a:ea typeface="Cambria"/>
              <a:cs typeface="Cambria"/>
              <a:sym typeface="Cambria"/>
            </a:endParaRPr>
          </a:p>
          <a:p>
            <a:pPr indent="0" lvl="0" marL="0" rtl="0" algn="ctr">
              <a:spcBef>
                <a:spcPts val="0"/>
              </a:spcBef>
              <a:spcAft>
                <a:spcPts val="0"/>
              </a:spcAft>
              <a:buClr>
                <a:schemeClr val="dk1"/>
              </a:buClr>
              <a:buSzPts val="990"/>
              <a:buFont typeface="Arial"/>
              <a:buNone/>
            </a:pPr>
            <a:r>
              <a:rPr lang="en" sz="2580">
                <a:latin typeface="Cambria"/>
                <a:ea typeface="Cambria"/>
                <a:cs typeface="Cambria"/>
                <a:sym typeface="Cambria"/>
              </a:rPr>
              <a:t>Building Community Through Unified Art Buddies</a:t>
            </a:r>
            <a:endParaRPr sz="3280">
              <a:latin typeface="Cambria"/>
              <a:ea typeface="Cambria"/>
              <a:cs typeface="Cambria"/>
              <a:sym typeface="Cambria"/>
            </a:endParaRPr>
          </a:p>
        </p:txBody>
      </p:sp>
      <p:sp>
        <p:nvSpPr>
          <p:cNvPr id="74" name="Google Shape;74;p15"/>
          <p:cNvSpPr txBox="1"/>
          <p:nvPr>
            <p:ph idx="1" type="subTitle"/>
          </p:nvPr>
        </p:nvSpPr>
        <p:spPr>
          <a:xfrm>
            <a:off x="0" y="74600"/>
            <a:ext cx="1460100" cy="370800"/>
          </a:xfrm>
          <a:prstGeom prst="rect">
            <a:avLst/>
          </a:prstGeom>
        </p:spPr>
        <p:txBody>
          <a:bodyPr anchorCtr="0" anchor="t" bIns="91425" lIns="91425" spcFirstLastPara="1" rIns="91425" wrap="square" tIns="91425">
            <a:normAutofit fontScale="55000" lnSpcReduction="20000"/>
          </a:bodyPr>
          <a:lstStyle/>
          <a:p>
            <a:pPr indent="0" lvl="0" marL="0" rtl="0" algn="ctr">
              <a:spcBef>
                <a:spcPts val="0"/>
              </a:spcBef>
              <a:spcAft>
                <a:spcPts val="0"/>
              </a:spcAft>
              <a:buNone/>
            </a:pPr>
            <a:r>
              <a:rPr lang="en">
                <a:solidFill>
                  <a:schemeClr val="dk1"/>
                </a:solidFill>
                <a:latin typeface="Cambria"/>
                <a:ea typeface="Cambria"/>
                <a:cs typeface="Cambria"/>
                <a:sym typeface="Cambria"/>
              </a:rPr>
              <a:t>2025-2026</a:t>
            </a:r>
            <a:endParaRPr>
              <a:solidFill>
                <a:schemeClr val="dk1"/>
              </a:solidFill>
              <a:latin typeface="Cambria"/>
              <a:ea typeface="Cambria"/>
              <a:cs typeface="Cambria"/>
              <a:sym typeface="Cambria"/>
            </a:endParaRPr>
          </a:p>
        </p:txBody>
      </p:sp>
    </p:spTree>
  </p:cSld>
  <p:clrMapOvr>
    <a:masterClrMapping/>
  </p:clrMapOvr>
</p:sld>
</file>

<file path=ppt/theme/theme1.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